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0" r:id="rId2"/>
  </p:sldMasterIdLst>
  <p:sldIdLst>
    <p:sldId id="305" r:id="rId3"/>
    <p:sldId id="265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313" r:id="rId15"/>
    <p:sldId id="276" r:id="rId16"/>
    <p:sldId id="277" r:id="rId17"/>
    <p:sldId id="257" r:id="rId18"/>
    <p:sldId id="259" r:id="rId19"/>
    <p:sldId id="260" r:id="rId20"/>
    <p:sldId id="308" r:id="rId21"/>
    <p:sldId id="261" r:id="rId22"/>
    <p:sldId id="262" r:id="rId23"/>
    <p:sldId id="309" r:id="rId24"/>
    <p:sldId id="310" r:id="rId25"/>
    <p:sldId id="311" r:id="rId26"/>
    <p:sldId id="312" r:id="rId27"/>
    <p:sldId id="258" r:id="rId28"/>
    <p:sldId id="263" r:id="rId29"/>
    <p:sldId id="279" r:id="rId30"/>
    <p:sldId id="280" r:id="rId31"/>
    <p:sldId id="264" r:id="rId32"/>
    <p:sldId id="278" r:id="rId33"/>
    <p:sldId id="281" r:id="rId34"/>
    <p:sldId id="282" r:id="rId35"/>
    <p:sldId id="283" r:id="rId36"/>
    <p:sldId id="284" r:id="rId37"/>
    <p:sldId id="285" r:id="rId38"/>
    <p:sldId id="286" r:id="rId39"/>
    <p:sldId id="306" r:id="rId40"/>
    <p:sldId id="288" r:id="rId41"/>
    <p:sldId id="289" r:id="rId42"/>
    <p:sldId id="290" r:id="rId43"/>
    <p:sldId id="291" r:id="rId44"/>
    <p:sldId id="307" r:id="rId45"/>
    <p:sldId id="304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00C2A-FA18-41C8-9569-F9F1DF87B4FB}" v="403" dt="2023-05-30T13:05:01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98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8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8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29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4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2443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84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23057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0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0412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034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831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60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592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950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4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047634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66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5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44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877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3199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95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81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80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18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4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0583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638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03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1353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3845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751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469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637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911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6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92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273491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9814A-DC2E-4DE3-B084-674AF135E90E}" type="slidenum">
              <a:rPr lang="nl-BE" smtClean="0"/>
              <a:t>‹#›</a:t>
            </a:fld>
            <a:endParaRPr lang="nl-BE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55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smos-db/synapse-link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ynapse-analytics-blog/optimize-database-schema-in-serverless-sql-pools-using-qpi/ba-p/3252140" TargetMode="External"/><Relationship Id="rId2" Type="http://schemas.openxmlformats.org/officeDocument/2006/relationships/hyperlink" Target="https://techcommunity.microsoft.com/t5/azure-synapse-analytics-blog/best-practices-for-integrating-serverless-sql-pool-with-cosmos/ba-p/3257975" TargetMode="Externa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ommunity.microsoft.com/t5/azure-data-factory-blog/capture-changed-data-from-your-cosmos-db-analytical-store/ba-p/3783530" TargetMode="External"/><Relationship Id="rId3" Type="http://schemas.openxmlformats.org/officeDocument/2006/relationships/hyperlink" Target="https://www.mssqltips.com/sqlservertip/7656/azure-cosmos-db-cosmicworks-sample-database-installation/?utm_source=KoenVerbeeck" TargetMode="External"/><Relationship Id="rId7" Type="http://schemas.openxmlformats.org/officeDocument/2006/relationships/hyperlink" Target="https://cosmosdownunder.com/podcast/" TargetMode="External"/><Relationship Id="rId2" Type="http://schemas.openxmlformats.org/officeDocument/2006/relationships/hyperlink" Target="https://learn.microsoft.com/en-us/certifications/exams/dp-420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4Yq8SuXuocU" TargetMode="External"/><Relationship Id="rId5" Type="http://schemas.openxmlformats.org/officeDocument/2006/relationships/hyperlink" Target="https://www.mssqltips.com/sqlservertip/7509/azure-synapse-link-query-azure-cosmos-db-data-with-synapse-serverless/" TargetMode="External"/><Relationship Id="rId4" Type="http://schemas.openxmlformats.org/officeDocument/2006/relationships/hyperlink" Target="https://learn.microsoft.com/en-us/azure/cosmos-db/analytical-store-introduc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B3B-2377-23B5-78F9-0DF9438B0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Analyzing Azure Cosmos DB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88A0-B349-9026-CA13-06346D88D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With Azure Synapse Link (&amp; others)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020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4F2C4-3249-7082-8B75-D4A3C634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key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C1565-2F85-FCA7-1761-D3D5BD88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6" y="1689421"/>
            <a:ext cx="6495994" cy="2593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10B76-C33C-228A-908A-39CD87D8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08" y="3429000"/>
            <a:ext cx="7438292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9ACB2-2D15-4287-E5E7-9FF20BE26280}"/>
              </a:ext>
            </a:extLst>
          </p:cNvPr>
          <p:cNvSpPr txBox="1"/>
          <p:nvPr/>
        </p:nvSpPr>
        <p:spPr>
          <a:xfrm>
            <a:off x="2187616" y="1813"/>
            <a:ext cx="100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https://learn.microsoft.com/en-us/training/modules/implement-non-relational-data-model/6-choose-partition-key</a:t>
            </a:r>
          </a:p>
        </p:txBody>
      </p:sp>
    </p:spTree>
    <p:extLst>
      <p:ext uri="{BB962C8B-B14F-4D97-AF65-F5344CB8AC3E}">
        <p14:creationId xmlns:p14="http://schemas.microsoft.com/office/powerpoint/2010/main" val="12588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682C-D420-2317-7DE3-1CEF04A8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FBD8C-013F-8DC6-CDD0-9E136908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63"/>
            <a:ext cx="12192000" cy="5378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44B6C-69DE-D498-1700-53E86E2A48DF}"/>
              </a:ext>
            </a:extLst>
          </p:cNvPr>
          <p:cNvSpPr txBox="1"/>
          <p:nvPr/>
        </p:nvSpPr>
        <p:spPr>
          <a:xfrm>
            <a:off x="2141316" y="1813"/>
            <a:ext cx="1005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https://learn.microsoft.com/en-us/training/modules/define-indexes-azure-cosmos-db-sql-api/2-understand-indexes</a:t>
            </a:r>
          </a:p>
        </p:txBody>
      </p:sp>
    </p:spTree>
    <p:extLst>
      <p:ext uri="{BB962C8B-B14F-4D97-AF65-F5344CB8AC3E}">
        <p14:creationId xmlns:p14="http://schemas.microsoft.com/office/powerpoint/2010/main" val="24910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48AB-5A7D-015F-3D18-33360729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policy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0E658-FB36-3A4B-1C22-B9E7634F1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" b="-1"/>
          <a:stretch/>
        </p:blipFill>
        <p:spPr>
          <a:xfrm>
            <a:off x="1018515" y="1932972"/>
            <a:ext cx="4064934" cy="358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0A90E-F92A-D350-AFCA-530B5651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41" y="1932972"/>
            <a:ext cx="4064934" cy="433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A5C4-7CC9-5862-6AD2-66D0DF24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feed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A21E-9FB7-5219-0E27-6EF98ADC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Serverless event-based Functions working with the Azure Functions trigger for Azure Cosmos DB">
            <a:extLst>
              <a:ext uri="{FF2B5EF4-FFF2-40B4-BE49-F238E27FC236}">
                <a16:creationId xmlns:a16="http://schemas.microsoft.com/office/drawing/2014/main" id="{C48D5500-5477-BEA2-1301-89C9F6AE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32" y="1457011"/>
            <a:ext cx="88868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62F58-B6E2-B1D6-749F-C2CC371C19BE}"/>
              </a:ext>
            </a:extLst>
          </p:cNvPr>
          <p:cNvSpPr txBox="1"/>
          <p:nvPr/>
        </p:nvSpPr>
        <p:spPr>
          <a:xfrm>
            <a:off x="0" y="6440000"/>
            <a:ext cx="9470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https://learn.microsoft.com/en-us/azure/cosmos-db/nosql/change-feed-functions</a:t>
            </a:r>
          </a:p>
        </p:txBody>
      </p:sp>
    </p:spTree>
    <p:extLst>
      <p:ext uri="{BB962C8B-B14F-4D97-AF65-F5344CB8AC3E}">
        <p14:creationId xmlns:p14="http://schemas.microsoft.com/office/powerpoint/2010/main" val="7901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0BF6-0D7E-EF2F-5D58-C3A54897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3109-E186-2285-FFE2-6E1EA861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0" y="1542887"/>
            <a:ext cx="9543187" cy="4568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342F9-A2D9-9AF1-548E-E5B85230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0"/>
            <a:ext cx="4381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cxnSpLocks/>
          </p:cNvCxnSpPr>
          <p:nvPr/>
        </p:nvCxnSpPr>
        <p:spPr>
          <a:xfrm flipV="1">
            <a:off x="5825172" y="365544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Question Cat">
            <a:extLst>
              <a:ext uri="{FF2B5EF4-FFF2-40B4-BE49-F238E27FC236}">
                <a16:creationId xmlns:a16="http://schemas.microsoft.com/office/drawing/2014/main" id="{33EDAC58-D264-EE6A-12AA-60E5C4BF5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1" y="904999"/>
            <a:ext cx="4376449" cy="4376449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6362849F-5EE9-A8FF-EFDA-E6914D7290A6}"/>
              </a:ext>
            </a:extLst>
          </p:cNvPr>
          <p:cNvSpPr/>
          <p:nvPr/>
        </p:nvSpPr>
        <p:spPr>
          <a:xfrm>
            <a:off x="5469999" y="2976063"/>
            <a:ext cx="244249" cy="276084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79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FA157-D1AA-6472-48AC-65754CF9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store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45ED6-44C8-2F7C-14A6-D26B6D67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05" y="1667054"/>
            <a:ext cx="9693590" cy="4062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F6E42-A93F-A823-4616-FCF2F4AFD030}"/>
              </a:ext>
            </a:extLst>
          </p:cNvPr>
          <p:cNvSpPr txBox="1"/>
          <p:nvPr/>
        </p:nvSpPr>
        <p:spPr>
          <a:xfrm>
            <a:off x="1249205" y="6375723"/>
            <a:ext cx="799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What is Azure Synapse Link for Azure Cosmos DB?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034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F281-597E-B047-BD4D-2AFE32AA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analytical store</a:t>
            </a:r>
            <a:endParaRPr lang="nl-BE" dirty="0"/>
          </a:p>
        </p:txBody>
      </p:sp>
      <p:pic>
        <p:nvPicPr>
          <p:cNvPr id="4" name="Picture 3" descr="create new container, with analytical store not yet enabled">
            <a:extLst>
              <a:ext uri="{FF2B5EF4-FFF2-40B4-BE49-F238E27FC236}">
                <a16:creationId xmlns:a16="http://schemas.microsoft.com/office/drawing/2014/main" id="{E4A98A60-DEE6-144B-7954-36D7431B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74" y="1410150"/>
            <a:ext cx="2971800" cy="4892040"/>
          </a:xfrm>
          <a:prstGeom prst="rect">
            <a:avLst/>
          </a:prstGeom>
        </p:spPr>
      </p:pic>
      <p:pic>
        <p:nvPicPr>
          <p:cNvPr id="5" name="Picture 4" descr="enable analytical store from data explorer">
            <a:extLst>
              <a:ext uri="{FF2B5EF4-FFF2-40B4-BE49-F238E27FC236}">
                <a16:creationId xmlns:a16="http://schemas.microsoft.com/office/drawing/2014/main" id="{E597C236-139F-BDE1-86CE-AEE97D8F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0" y="1410150"/>
            <a:ext cx="3040347" cy="2954733"/>
          </a:xfrm>
          <a:prstGeom prst="rect">
            <a:avLst/>
          </a:prstGeom>
        </p:spPr>
      </p:pic>
      <p:pic>
        <p:nvPicPr>
          <p:cNvPr id="6" name="Picture 5" descr="synapse link menu item">
            <a:extLst>
              <a:ext uri="{FF2B5EF4-FFF2-40B4-BE49-F238E27FC236}">
                <a16:creationId xmlns:a16="http://schemas.microsoft.com/office/drawing/2014/main" id="{CE293C37-C176-AE0B-0A46-2B6C33B9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70" y="4687378"/>
            <a:ext cx="2232418" cy="1641484"/>
          </a:xfrm>
          <a:prstGeom prst="rect">
            <a:avLst/>
          </a:prstGeom>
        </p:spPr>
      </p:pic>
      <p:pic>
        <p:nvPicPr>
          <p:cNvPr id="7" name="Content Placeholder 6" descr="enable synapse link for cosmos db account">
            <a:extLst>
              <a:ext uri="{FF2B5EF4-FFF2-40B4-BE49-F238E27FC236}">
                <a16:creationId xmlns:a16="http://schemas.microsoft.com/office/drawing/2014/main" id="{9924B196-0A7F-8481-89DA-85A98F88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58731" y="1410150"/>
            <a:ext cx="4953429" cy="1851820"/>
          </a:xfrm>
          <a:prstGeom prst="rect">
            <a:avLst/>
          </a:prstGeom>
        </p:spPr>
      </p:pic>
      <p:pic>
        <p:nvPicPr>
          <p:cNvPr id="8" name="Picture 7" descr="choose for which containers you want to enable the analytical store">
            <a:extLst>
              <a:ext uri="{FF2B5EF4-FFF2-40B4-BE49-F238E27FC236}">
                <a16:creationId xmlns:a16="http://schemas.microsoft.com/office/drawing/2014/main" id="{1F9980E6-9C56-39F0-D4EC-E456213FF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731" y="3429000"/>
            <a:ext cx="5287542" cy="33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8A42-A3FD-56B1-9F35-00F3851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external data</a:t>
            </a:r>
            <a:endParaRPr lang="nl-BE" dirty="0"/>
          </a:p>
        </p:txBody>
      </p:sp>
      <p:pic>
        <p:nvPicPr>
          <p:cNvPr id="4" name="Picture 3" descr="connect to external data step 1">
            <a:extLst>
              <a:ext uri="{FF2B5EF4-FFF2-40B4-BE49-F238E27FC236}">
                <a16:creationId xmlns:a16="http://schemas.microsoft.com/office/drawing/2014/main" id="{D922CD61-CF51-5A87-1C9A-9ACDD3FC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756"/>
            <a:ext cx="4800600" cy="3230880"/>
          </a:xfrm>
          <a:prstGeom prst="rect">
            <a:avLst/>
          </a:prstGeom>
        </p:spPr>
      </p:pic>
      <p:pic>
        <p:nvPicPr>
          <p:cNvPr id="5" name="Picture 4" descr="linked service for cosmos DB">
            <a:extLst>
              <a:ext uri="{FF2B5EF4-FFF2-40B4-BE49-F238E27FC236}">
                <a16:creationId xmlns:a16="http://schemas.microsoft.com/office/drawing/2014/main" id="{70B18FE6-FAD9-EBC7-35CF-ECE1EFBB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27" y="1530756"/>
            <a:ext cx="4389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4426-8688-908E-7238-10F4A846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SQL pools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5ECED-C9DA-FB30-70E5-45CFCAB8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80" y="3733800"/>
            <a:ext cx="10376120" cy="3469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98E29-02AF-D294-ADE2-2E25EC90A950}"/>
              </a:ext>
            </a:extLst>
          </p:cNvPr>
          <p:cNvSpPr/>
          <p:nvPr/>
        </p:nvSpPr>
        <p:spPr>
          <a:xfrm>
            <a:off x="6783882" y="421132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B82B4-2696-F6E9-10EE-A901DAC6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80" y="1325541"/>
            <a:ext cx="6751905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AA10CD-9D1C-4C49-B5AE-58226636C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1842"/>
            <a:ext cx="2545080" cy="102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61C8D-663B-4479-82E4-47BE03A5F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07" y="5276137"/>
            <a:ext cx="2289053" cy="1291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67CC35-AC26-4F78-A0DA-AF4C0D772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86" y="5436990"/>
            <a:ext cx="3074347" cy="996547"/>
          </a:xfrm>
          <a:prstGeom prst="rect">
            <a:avLst/>
          </a:prstGeom>
        </p:spPr>
      </p:pic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051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2028824" y="1587225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274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 Verbeeck</a:t>
            </a:r>
          </a:p>
        </p:txBody>
      </p:sp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5" y="235939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2028824" y="2501486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@Ko_Ver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BFF25780-A8C4-4535-819C-7DA44AC5906F}"/>
              </a:ext>
            </a:extLst>
          </p:cNvPr>
          <p:cNvSpPr/>
          <p:nvPr/>
        </p:nvSpPr>
        <p:spPr>
          <a:xfrm>
            <a:off x="836345" y="4255852"/>
            <a:ext cx="838200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2028823" y="4330007"/>
            <a:ext cx="290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188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SQLkover.com</a:t>
            </a:r>
          </a:p>
        </p:txBody>
      </p:sp>
      <p:pic>
        <p:nvPicPr>
          <p:cNvPr id="2050" name="Picture 2" descr="Microsoft Certified: Azure Cosmos DB Developer Specialty badge image. Issued by Microsoft">
            <a:extLst>
              <a:ext uri="{FF2B5EF4-FFF2-40B4-BE49-F238E27FC236}">
                <a16:creationId xmlns:a16="http://schemas.microsoft.com/office/drawing/2014/main" id="{B0646054-5A70-256C-770B-35414A52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972" y="1378834"/>
            <a:ext cx="2050166" cy="205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2C93DC1-82B1-57AC-8ADE-65CBBC98F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496" y="3957637"/>
            <a:ext cx="2900363" cy="2900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2028822" y="3415747"/>
            <a:ext cx="523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b="0" i="0" dirty="0">
                <a:effectLst/>
                <a:latin typeface="mastodon-font-sans-serif"/>
              </a:rPr>
              <a:t>@koen@dataplatform.social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Mastodon icon in Windows 10 Style">
            <a:extLst>
              <a:ext uri="{FF2B5EF4-FFF2-40B4-BE49-F238E27FC236}">
                <a16:creationId xmlns:a16="http://schemas.microsoft.com/office/drawing/2014/main" id="{C517FCBF-BD3E-25F5-3436-70330B07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3" y="3136932"/>
            <a:ext cx="1121984" cy="11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959-250B-1D54-C1B6-BEF39CC4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credential</a:t>
            </a:r>
            <a:endParaRPr lang="nl-BE" dirty="0"/>
          </a:p>
        </p:txBody>
      </p:sp>
      <p:pic>
        <p:nvPicPr>
          <p:cNvPr id="4" name="Picture 3" descr="generate script for top 100 rows">
            <a:extLst>
              <a:ext uri="{FF2B5EF4-FFF2-40B4-BE49-F238E27FC236}">
                <a16:creationId xmlns:a16="http://schemas.microsoft.com/office/drawing/2014/main" id="{D938A326-47AF-1531-E144-795B5936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448"/>
            <a:ext cx="595884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1E31B-6AAD-765E-3C03-630AB909352E}"/>
              </a:ext>
            </a:extLst>
          </p:cNvPr>
          <p:cNvSpPr txBox="1"/>
          <p:nvPr/>
        </p:nvSpPr>
        <p:spPr>
          <a:xfrm>
            <a:off x="660400" y="5286552"/>
            <a:ext cx="108712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myCosmosServerCredential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]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  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IDENTITY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'SHARED ACCESS SIGNATURE'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, </a:t>
            </a:r>
            <a:r>
              <a:rPr lang="en-US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SECRET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 = 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mysecretkey</a:t>
            </a:r>
            <a:r>
              <a:rPr lang="en-US" sz="1800" dirty="0">
                <a:solidFill>
                  <a:srgbClr val="A3151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'</a:t>
            </a:r>
            <a:endParaRPr lang="nl-BE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ucida Console" panose="020B06090405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2" y="-166282"/>
            <a:ext cx="2249195" cy="21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6AF-FD8D-7BF1-F3A1-140685EE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profit!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EFF29-E931-8DF7-B662-BF5D69B6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083"/>
            <a:ext cx="8212350" cy="4527754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331" y="0"/>
            <a:ext cx="2602889" cy="26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pools</a:t>
            </a:r>
            <a:endParaRPr lang="nl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B51B32-52E3-F379-FDCB-C8F5FEA1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711" y="2857153"/>
            <a:ext cx="5639289" cy="400084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DF729-FE1A-6586-BE1A-220EF19F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5" y="1538290"/>
            <a:ext cx="6375636" cy="21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7353-9270-E0B2-20BA-C057E0C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0BBF0-9FAA-6DFD-8410-D9B75329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9980"/>
            <a:ext cx="10384312" cy="5568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FB51F7-8307-C161-1F4B-1B731ACBFC57}"/>
              </a:ext>
            </a:extLst>
          </p:cNvPr>
          <p:cNvSpPr/>
          <p:nvPr/>
        </p:nvSpPr>
        <p:spPr>
          <a:xfrm>
            <a:off x="6976922" y="1559560"/>
            <a:ext cx="461331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97D04A-B26E-33E7-545F-671B4C659B26}"/>
              </a:ext>
            </a:extLst>
          </p:cNvPr>
          <p:cNvSpPr/>
          <p:nvPr/>
        </p:nvSpPr>
        <p:spPr>
          <a:xfrm>
            <a:off x="4294682" y="2524760"/>
            <a:ext cx="3955238" cy="341884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39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whatever you do…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5466B-B528-872C-9F41-49BC5653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9434"/>
            <a:ext cx="10100752" cy="41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6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45D-FAB7-C5EF-87BE-EBD8A82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make sure it’s in git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EC99-DD31-CA0D-2788-5A6B9158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22" y="1429070"/>
            <a:ext cx="5325315" cy="3776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6BD02-2FA3-FEC7-179E-1722EE0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99" y="5344918"/>
            <a:ext cx="8375350" cy="15130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8061D6-0EE8-0784-4809-BD435D4BEFA9}"/>
              </a:ext>
            </a:extLst>
          </p:cNvPr>
          <p:cNvSpPr/>
          <p:nvPr/>
        </p:nvSpPr>
        <p:spPr>
          <a:xfrm>
            <a:off x="2933242" y="5886266"/>
            <a:ext cx="1161238" cy="40184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051FF-06EC-D52B-9C54-E479A7001B51}"/>
              </a:ext>
            </a:extLst>
          </p:cNvPr>
          <p:cNvSpPr/>
          <p:nvPr/>
        </p:nvSpPr>
        <p:spPr>
          <a:xfrm>
            <a:off x="1514798" y="5344918"/>
            <a:ext cx="1858321" cy="31420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1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B9EA-9BBA-BC02-D9E4-C0E244A3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data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10F7F-A363-E14C-6399-9E5C403C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9" y="1289981"/>
            <a:ext cx="9022862" cy="5212532"/>
          </a:xfrm>
          <a:prstGeom prst="rect">
            <a:avLst/>
          </a:prstGeom>
        </p:spPr>
      </p:pic>
      <p:pic>
        <p:nvPicPr>
          <p:cNvPr id="1026" name="Picture 2" descr="untappd-vector-logo - Palmer City Alehouse">
            <a:extLst>
              <a:ext uri="{FF2B5EF4-FFF2-40B4-BE49-F238E27FC236}">
                <a16:creationId xmlns:a16="http://schemas.microsoft.com/office/drawing/2014/main" id="{D1CDC254-23C0-72E8-E2A5-6EB31AB2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361" y="1289981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108" y="3173368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EA40A-55AE-2F61-B8BD-2D1919F4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strange behavior?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BB03-3F0A-3210-041E-1512E208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7" y="1363882"/>
            <a:ext cx="5707875" cy="22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A9EA3-DD7B-F402-1DF2-6B8C8F69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62719"/>
            <a:ext cx="5410200" cy="2895281"/>
          </a:xfrm>
          <a:prstGeom prst="rect">
            <a:avLst/>
          </a:prstGeom>
        </p:spPr>
      </p:pic>
      <p:pic>
        <p:nvPicPr>
          <p:cNvPr id="1026" name="Picture 2" descr="Visible Confusion] | Know Your Meme">
            <a:extLst>
              <a:ext uri="{FF2B5EF4-FFF2-40B4-BE49-F238E27FC236}">
                <a16:creationId xmlns:a16="http://schemas.microsoft.com/office/drawing/2014/main" id="{080F0402-E3DC-7D0C-A99B-819E49BA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20" y="586691"/>
            <a:ext cx="3217333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e: &quot;*Internal Confusion*&quot; - All Templates - Meme-arsenal.com">
            <a:extLst>
              <a:ext uri="{FF2B5EF4-FFF2-40B4-BE49-F238E27FC236}">
                <a16:creationId xmlns:a16="http://schemas.microsoft.com/office/drawing/2014/main" id="{842260C5-33E9-D8D6-0656-78C3FDCB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495550"/>
            <a:ext cx="4261841" cy="258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 IS CONFUSION - Jackie Chan Why? | Make a Meme">
            <a:extLst>
              <a:ext uri="{FF2B5EF4-FFF2-40B4-BE49-F238E27FC236}">
                <a16:creationId xmlns:a16="http://schemas.microsoft.com/office/drawing/2014/main" id="{EE0726A7-AD65-2B3F-3FC2-88082139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053" y="5174762"/>
            <a:ext cx="2362200" cy="15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813E-AC4E-156D-513E-B4D1273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TTL vs ATTL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989F-A3E1-D644-8224-576CC0B8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A6B11-9E0B-47CE-13FE-91C0D4E3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01" y="1289981"/>
            <a:ext cx="5381797" cy="53817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63DB63-5B38-647D-1C7A-306E7F304D2E}"/>
              </a:ext>
            </a:extLst>
          </p:cNvPr>
          <p:cNvSpPr/>
          <p:nvPr/>
        </p:nvSpPr>
        <p:spPr>
          <a:xfrm>
            <a:off x="6096000" y="2314575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2CEAF-1D6E-C531-3503-656D92D07C0F}"/>
              </a:ext>
            </a:extLst>
          </p:cNvPr>
          <p:cNvSpPr/>
          <p:nvPr/>
        </p:nvSpPr>
        <p:spPr>
          <a:xfrm>
            <a:off x="6095999" y="4581282"/>
            <a:ext cx="2047875" cy="12287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721-C059-5BC2-09E3-906DBD77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case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53FE2-AD4D-C0F4-C6C9-42C14649B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117" y="1325674"/>
            <a:ext cx="1598971" cy="1465723"/>
          </a:xfrm>
          <a:prstGeom prst="rect">
            <a:avLst/>
          </a:prstGeom>
        </p:spPr>
      </p:pic>
      <p:pic>
        <p:nvPicPr>
          <p:cNvPr id="1026" name="Picture 2" descr="Container free icon">
            <a:extLst>
              <a:ext uri="{FF2B5EF4-FFF2-40B4-BE49-F238E27FC236}">
                <a16:creationId xmlns:a16="http://schemas.microsoft.com/office/drawing/2014/main" id="{49E3E291-8116-6FCC-19DC-D608E418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2566007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ntainer free icon">
            <a:extLst>
              <a:ext uri="{FF2B5EF4-FFF2-40B4-BE49-F238E27FC236}">
                <a16:creationId xmlns:a16="http://schemas.microsoft.com/office/drawing/2014/main" id="{85A3D76E-3D7D-194B-66C6-6B0707B5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3622974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tainer free icon">
            <a:extLst>
              <a:ext uri="{FF2B5EF4-FFF2-40B4-BE49-F238E27FC236}">
                <a16:creationId xmlns:a16="http://schemas.microsoft.com/office/drawing/2014/main" id="{E7C305B7-9C2B-70A4-70FD-CF36611D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585" y="4679941"/>
            <a:ext cx="1140542" cy="1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81E438-D1FF-9C46-4B44-F28DA18EAA03}"/>
              </a:ext>
            </a:extLst>
          </p:cNvPr>
          <p:cNvSpPr txBox="1"/>
          <p:nvPr/>
        </p:nvSpPr>
        <p:spPr>
          <a:xfrm>
            <a:off x="3947585" y="3438308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A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9CBD-F3EA-8861-751D-E6E2286DB576}"/>
              </a:ext>
            </a:extLst>
          </p:cNvPr>
          <p:cNvSpPr txBox="1"/>
          <p:nvPr/>
        </p:nvSpPr>
        <p:spPr>
          <a:xfrm>
            <a:off x="3947585" y="4495275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B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43110-F8BF-9244-1EFC-D63540EE0FC1}"/>
              </a:ext>
            </a:extLst>
          </p:cNvPr>
          <p:cNvSpPr txBox="1"/>
          <p:nvPr/>
        </p:nvSpPr>
        <p:spPr>
          <a:xfrm>
            <a:off x="3947585" y="5552242"/>
            <a:ext cx="141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 C</a:t>
            </a:r>
            <a:endParaRPr lang="nl-BE" dirty="0"/>
          </a:p>
        </p:txBody>
      </p:sp>
      <p:pic>
        <p:nvPicPr>
          <p:cNvPr id="1028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22246D64-56FA-6463-C9A2-A75612F3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3492205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8EA490C1-C2A3-7458-1101-E6898B6D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420134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0645F610-FE3C-E3F7-DB18-4360E1B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62" y="4930202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igital meter, electricity meter, energy meter, power meter icon - Download on Iconfinder">
            <a:extLst>
              <a:ext uri="{FF2B5EF4-FFF2-40B4-BE49-F238E27FC236}">
                <a16:creationId xmlns:a16="http://schemas.microsoft.com/office/drawing/2014/main" id="{170EEFF4-F030-3D35-F075-B7FF6C30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95" y="5659057"/>
            <a:ext cx="716666" cy="71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CCB7373-81AF-1225-1741-6FFDDEA5F59C}"/>
              </a:ext>
            </a:extLst>
          </p:cNvPr>
          <p:cNvCxnSpPr>
            <a:stCxn id="1028" idx="3"/>
            <a:endCxn id="1026" idx="1"/>
          </p:cNvCxnSpPr>
          <p:nvPr/>
        </p:nvCxnSpPr>
        <p:spPr>
          <a:xfrm flipV="1">
            <a:off x="1433328" y="3136278"/>
            <a:ext cx="2514257" cy="71426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9688FEC-A0BE-BB17-E5FB-C3597E502BB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1791661" y="4193245"/>
            <a:ext cx="2155924" cy="36643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C0F771-FA89-8459-C5D2-D1AD19389377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433328" y="5250212"/>
            <a:ext cx="2514257" cy="383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53C5860-7A00-92D0-3971-0EAABB00D7AC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791661" y="5250212"/>
            <a:ext cx="2155924" cy="76717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2CE956E-191C-CA98-A2C3-398CAC4B4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435" y="1188099"/>
            <a:ext cx="5613209" cy="479509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2FD7E9-1B3D-553E-368E-4EE99405E447}"/>
              </a:ext>
            </a:extLst>
          </p:cNvPr>
          <p:cNvCxnSpPr>
            <a:stCxn id="5" idx="3"/>
          </p:cNvCxnSpPr>
          <p:nvPr/>
        </p:nvCxnSpPr>
        <p:spPr>
          <a:xfrm flipV="1">
            <a:off x="5088127" y="3492205"/>
            <a:ext cx="1255308" cy="7010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107867-74E5-F839-26FF-3E6F276A2F40}"/>
              </a:ext>
            </a:extLst>
          </p:cNvPr>
          <p:cNvSpPr txBox="1"/>
          <p:nvPr/>
        </p:nvSpPr>
        <p:spPr>
          <a:xfrm>
            <a:off x="4517856" y="6091829"/>
            <a:ext cx="76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how are we going to query this data?</a:t>
            </a:r>
            <a:endParaRPr lang="nl-BE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F6AB-6125-5FAB-F639-AE8ECB1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0926B-1E36-30ED-6E0B-93484E28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Synapse Serverless SQL Pools is </a:t>
            </a:r>
            <a:r>
              <a:rPr lang="en-US" b="1" dirty="0"/>
              <a:t>NOT AN ETL TOOL</a:t>
            </a:r>
          </a:p>
          <a:p>
            <a:pPr lvl="1"/>
            <a:r>
              <a:rPr lang="en-US" dirty="0"/>
              <a:t>You cannot overwrite an “external table”</a:t>
            </a:r>
          </a:p>
          <a:p>
            <a:pPr lvl="1"/>
            <a:r>
              <a:rPr lang="en-US" dirty="0"/>
              <a:t>Deleting the table first doesn’t work</a:t>
            </a:r>
          </a:p>
          <a:p>
            <a:pPr lvl="1"/>
            <a:endParaRPr lang="en-US" dirty="0"/>
          </a:p>
          <a:p>
            <a:r>
              <a:rPr lang="en-US" dirty="0"/>
              <a:t>There are specific performance optimizations when working with Synapse Link for Azure Cosmos DB</a:t>
            </a:r>
          </a:p>
          <a:p>
            <a:pPr lvl="1"/>
            <a:r>
              <a:rPr lang="en-US" dirty="0"/>
              <a:t>Set database in a UTF-8 collation</a:t>
            </a:r>
          </a:p>
          <a:p>
            <a:pPr lvl="1"/>
            <a:r>
              <a:rPr lang="en-US" dirty="0"/>
              <a:t>Explicitly set schema</a:t>
            </a:r>
          </a:p>
          <a:p>
            <a:pPr lvl="1"/>
            <a:r>
              <a:rPr lang="en-US" dirty="0"/>
              <a:t>Filter data in WHERE clause</a:t>
            </a:r>
          </a:p>
          <a:p>
            <a:pPr lvl="1"/>
            <a:r>
              <a:rPr lang="en-US" dirty="0">
                <a:hlinkClick r:id="rId2"/>
              </a:rPr>
              <a:t>Best practices for integrating serverless SQL pool with Cosmos DB Analytical store via Synapse Link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Optimize database schema in serverless SQL pools using QPI library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33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 the data somewhere else</a:t>
            </a:r>
          </a:p>
          <a:p>
            <a:pPr lvl="1"/>
            <a:r>
              <a:rPr lang="en-US" dirty="0"/>
              <a:t>either by the original process</a:t>
            </a:r>
            <a:endParaRPr lang="nl-BE" dirty="0"/>
          </a:p>
          <a:p>
            <a:pPr lvl="1"/>
            <a:r>
              <a:rPr lang="nl-BE" dirty="0"/>
              <a:t>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updates/</a:t>
            </a:r>
            <a:r>
              <a:rPr lang="nl-BE" dirty="0" err="1"/>
              <a:t>deletes</a:t>
            </a:r>
            <a:r>
              <a:rPr lang="nl-BE" dirty="0"/>
              <a:t>?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read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ETL/ELT tool of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choice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store </a:t>
            </a:r>
            <a:r>
              <a:rPr lang="nl-BE" dirty="0" err="1"/>
              <a:t>it</a:t>
            </a:r>
            <a:r>
              <a:rPr lang="nl-BE" dirty="0"/>
              <a:t> in a data </a:t>
            </a:r>
            <a:r>
              <a:rPr lang="nl-BE" dirty="0" err="1"/>
              <a:t>lake</a:t>
            </a:r>
            <a:r>
              <a:rPr lang="nl-BE" dirty="0"/>
              <a:t>/</a:t>
            </a:r>
            <a:r>
              <a:rPr lang="nl-BE" dirty="0" err="1"/>
              <a:t>lakehouse</a:t>
            </a:r>
            <a:r>
              <a:rPr lang="nl-BE" dirty="0"/>
              <a:t>/data warehouse/</a:t>
            </a:r>
            <a:r>
              <a:rPr lang="nl-BE" dirty="0" err="1"/>
              <a:t>whatever</a:t>
            </a: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ADF </a:t>
            </a:r>
            <a:r>
              <a:rPr lang="nl-BE" dirty="0" err="1"/>
              <a:t>can</a:t>
            </a:r>
            <a:r>
              <a:rPr lang="nl-BE" dirty="0"/>
              <a:t> have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trouble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complex 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Synapse Link for Azure Cosmos DB to Azure Data Explorer (preview)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3BAF-8983-764D-8E49-87CE2904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08" y="2122772"/>
            <a:ext cx="788738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410-AE9E-9835-AB26-B2FB6001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3794-FC05-A375-A643-969DBC33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also ADX pools</a:t>
            </a:r>
            <a:br>
              <a:rPr lang="en-US" dirty="0"/>
            </a:br>
            <a:r>
              <a:rPr lang="en-US" dirty="0"/>
              <a:t>in Azure Synapse (preview)</a:t>
            </a:r>
          </a:p>
          <a:p>
            <a:endParaRPr lang="en-US" dirty="0"/>
          </a:p>
          <a:p>
            <a:r>
              <a:rPr lang="en-US" dirty="0"/>
              <a:t>this scenario isn’t</a:t>
            </a:r>
            <a:br>
              <a:rPr lang="en-US" dirty="0"/>
            </a:br>
            <a:r>
              <a:rPr lang="en-US" dirty="0"/>
              <a:t>supported yet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6DD31-67DC-0598-C87A-9032CC34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567" y="0"/>
            <a:ext cx="65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8ABB-376F-E351-8CD5-3E5474BF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onfigure database options">
            <a:extLst>
              <a:ext uri="{FF2B5EF4-FFF2-40B4-BE49-F238E27FC236}">
                <a16:creationId xmlns:a16="http://schemas.microsoft.com/office/drawing/2014/main" id="{6179BC4B-C709-11C8-0D17-92971054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964"/>
            <a:ext cx="4408006" cy="2883535"/>
          </a:xfrm>
          <a:prstGeom prst="rect">
            <a:avLst/>
          </a:prstGeom>
        </p:spPr>
      </p:pic>
      <p:pic>
        <p:nvPicPr>
          <p:cNvPr id="5" name="Picture 4" descr=".create table script in the ADX query editor">
            <a:extLst>
              <a:ext uri="{FF2B5EF4-FFF2-40B4-BE49-F238E27FC236}">
                <a16:creationId xmlns:a16="http://schemas.microsoft.com/office/drawing/2014/main" id="{7FDB537E-B494-AFA1-FDA1-BE852667B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28"/>
          <a:stretch/>
        </p:blipFill>
        <p:spPr>
          <a:xfrm>
            <a:off x="5756910" y="559645"/>
            <a:ext cx="5673090" cy="57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C8F0-0317-676D-4C2D-D2D9DA73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06A7-5764-6BCE-CC92-F01CFF50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 descr="create table mapping">
            <a:extLst>
              <a:ext uri="{FF2B5EF4-FFF2-40B4-BE49-F238E27FC236}">
                <a16:creationId xmlns:a16="http://schemas.microsoft.com/office/drawing/2014/main" id="{4251B3F3-609F-DFE0-A80B-19CE9185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57011"/>
            <a:ext cx="9629775" cy="52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8558-26AA-373E-C4D6-93E33D50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pic>
        <p:nvPicPr>
          <p:cNvPr id="4" name="Picture 3" descr="create connection to cosmos DB">
            <a:extLst>
              <a:ext uri="{FF2B5EF4-FFF2-40B4-BE49-F238E27FC236}">
                <a16:creationId xmlns:a16="http://schemas.microsoft.com/office/drawing/2014/main" id="{6708A417-4A31-812E-8EDC-552224973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89"/>
          <a:stretch/>
        </p:blipFill>
        <p:spPr>
          <a:xfrm>
            <a:off x="838200" y="1491920"/>
            <a:ext cx="5121784" cy="3931920"/>
          </a:xfrm>
          <a:prstGeom prst="rect">
            <a:avLst/>
          </a:prstGeom>
        </p:spPr>
      </p:pic>
      <p:pic>
        <p:nvPicPr>
          <p:cNvPr id="5" name="Content Placeholder 4" descr="configure cosmos db connection in ADX">
            <a:extLst>
              <a:ext uri="{FF2B5EF4-FFF2-40B4-BE49-F238E27FC236}">
                <a16:creationId xmlns:a16="http://schemas.microsoft.com/office/drawing/2014/main" id="{2805BC27-2A5D-C3D0-6F65-7E28C147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7025" y="0"/>
            <a:ext cx="4552950" cy="69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E884-9A3F-A4EF-5B3E-055A423F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3154-B76E-4E88-8556-533A77CA0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will be imported from the specified start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it’s imported, you can query it with KQL</a:t>
            </a:r>
            <a:endParaRPr lang="nl-BE" dirty="0"/>
          </a:p>
        </p:txBody>
      </p:sp>
      <p:pic>
        <p:nvPicPr>
          <p:cNvPr id="4" name="Picture 3" descr="database size">
            <a:extLst>
              <a:ext uri="{FF2B5EF4-FFF2-40B4-BE49-F238E27FC236}">
                <a16:creationId xmlns:a16="http://schemas.microsoft.com/office/drawing/2014/main" id="{A52EC96E-97E3-83C4-E6F1-5F6F56778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1"/>
          <a:stretch/>
        </p:blipFill>
        <p:spPr>
          <a:xfrm>
            <a:off x="838200" y="2323786"/>
            <a:ext cx="7525448" cy="197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18" y="3309780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FDA15-5602-15BD-1925-9ED49C219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650" y="1301307"/>
            <a:ext cx="10002850" cy="3546454"/>
          </a:xfrm>
        </p:spPr>
        <p:txBody>
          <a:bodyPr>
            <a:normAutofit/>
          </a:bodyPr>
          <a:lstStyle/>
          <a:p>
            <a:r>
              <a:rPr lang="en-US" sz="19900" dirty="0"/>
              <a:t>DEMO</a:t>
            </a:r>
            <a:endParaRPr lang="nl-BE" sz="19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582" y="3354343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ADX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ad-hoc analysis</a:t>
            </a:r>
            <a:br>
              <a:rPr lang="nl-BE" dirty="0"/>
            </a:br>
            <a:r>
              <a:rPr lang="nl-BE" dirty="0"/>
              <a:t>pass-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Data Explorer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 + storage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KQL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to ADX - append-only</a:t>
            </a:r>
            <a:br>
              <a:rPr lang="en-US" dirty="0"/>
            </a:br>
            <a:r>
              <a:rPr lang="en-US" dirty="0"/>
              <a:t>(using Azure Cosmos DB change feed)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ad-hoc analysis</a:t>
            </a:r>
            <a:br>
              <a:rPr lang="en-US" dirty="0"/>
            </a:br>
            <a:r>
              <a:rPr lang="en-US" dirty="0"/>
              <a:t>(can be used as pass-through as well)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167-871C-5E8A-2EA4-953753E5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talk about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9355-00AD-61D2-FF68-9A0780804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Azure Cosmos DB recap</a:t>
            </a:r>
          </a:p>
          <a:p>
            <a:endParaRPr lang="en-US" dirty="0"/>
          </a:p>
          <a:p>
            <a:r>
              <a:rPr lang="en-US" dirty="0"/>
              <a:t>the Analytical Store</a:t>
            </a:r>
          </a:p>
          <a:p>
            <a:endParaRPr lang="en-US" dirty="0"/>
          </a:p>
          <a:p>
            <a:r>
              <a:rPr lang="en-US" dirty="0"/>
              <a:t>Azure Synapse Link</a:t>
            </a:r>
          </a:p>
          <a:p>
            <a:endParaRPr lang="en-US" dirty="0"/>
          </a:p>
          <a:p>
            <a:r>
              <a:rPr lang="nl-BE" dirty="0" err="1"/>
              <a:t>alternatives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92" y="3429000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F406-119B-F1DE-376F-179E0BB7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599B-47E8-4ABB-8DBD-C383AC1E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flow in ADF (supports CDC)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CBC43-D8D7-6F58-0AAA-F2B3930C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88" y="2080098"/>
            <a:ext cx="4650142" cy="445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210FD-4305-1430-1DEB-372DB9FB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19" y="2255373"/>
            <a:ext cx="4954881" cy="42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CFAD2-636B-5E91-A571-1464AB2B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vs ADF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10B8-D63D-A3C0-10D6-D6A1B3C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size config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#TB scanned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SQL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data “</a:t>
            </a:r>
            <a:r>
              <a:rPr lang="nl-BE" dirty="0" err="1"/>
              <a:t>stays</a:t>
            </a:r>
            <a:r>
              <a:rPr lang="nl-BE" dirty="0"/>
              <a:t>” in source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analytical</a:t>
            </a:r>
            <a:r>
              <a:rPr lang="nl-BE" dirty="0"/>
              <a:t> store)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FBF901-14E6-445D-1507-C19EE3ABC4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8" y="1457011"/>
            <a:ext cx="6041781" cy="4719952"/>
          </a:xfrm>
        </p:spPr>
        <p:txBody>
          <a:bodyPr/>
          <a:lstStyle/>
          <a:p>
            <a:r>
              <a:rPr lang="en-US" dirty="0"/>
              <a:t>ADF data flow</a:t>
            </a:r>
          </a:p>
          <a:p>
            <a:pPr lvl="1"/>
            <a:r>
              <a:rPr lang="en-US" dirty="0"/>
              <a:t>cluster size is specified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$$$ = #min cluster is running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code (but you can write SQL)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is copied from analytical store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need a sink</a:t>
            </a:r>
            <a:br>
              <a:rPr lang="nl-BE" dirty="0"/>
            </a:br>
            <a:r>
              <a:rPr lang="nl-BE" dirty="0"/>
              <a:t>(</a:t>
            </a:r>
            <a:r>
              <a:rPr lang="nl-BE" dirty="0" err="1"/>
              <a:t>not</a:t>
            </a:r>
            <a:r>
              <a:rPr lang="nl-BE" dirty="0"/>
              <a:t> a query engine)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options to read/analyze data from Azure Cosmos DB</a:t>
            </a:r>
          </a:p>
          <a:p>
            <a:endParaRPr lang="en-US" dirty="0"/>
          </a:p>
          <a:p>
            <a:r>
              <a:rPr lang="en-US" dirty="0"/>
              <a:t>either use the analytical store or copy data</a:t>
            </a:r>
          </a:p>
          <a:p>
            <a:endParaRPr lang="en-US" dirty="0"/>
          </a:p>
          <a:p>
            <a:r>
              <a:rPr lang="en-US" dirty="0"/>
              <a:t>cheapest option is probably serverless</a:t>
            </a:r>
          </a:p>
          <a:p>
            <a:endParaRPr lang="en-US" dirty="0"/>
          </a:p>
          <a:p>
            <a:r>
              <a:rPr lang="en-US" dirty="0"/>
              <a:t>but test for your use case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17" y="361151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BEFA-B6EE-0CCE-AF17-8BDA41C0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C1A66-D4BB-B54E-687F-FEC8FC9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Cosmos DB Learning Path</a:t>
            </a:r>
            <a:endParaRPr lang="nl-BE" dirty="0"/>
          </a:p>
          <a:p>
            <a:r>
              <a:rPr lang="en-US" dirty="0">
                <a:hlinkClick r:id="rId3"/>
              </a:rPr>
              <a:t>How to Install </a:t>
            </a:r>
            <a:r>
              <a:rPr lang="en-US" dirty="0" err="1">
                <a:hlinkClick r:id="rId3"/>
              </a:rPr>
              <a:t>Cosmicworks</a:t>
            </a:r>
            <a:r>
              <a:rPr lang="en-US" dirty="0">
                <a:hlinkClick r:id="rId3"/>
              </a:rPr>
              <a:t> Sample Database in Azure Cosmos DB</a:t>
            </a:r>
            <a:endParaRPr lang="nl-BE" dirty="0"/>
          </a:p>
          <a:p>
            <a:r>
              <a:rPr lang="en-US" dirty="0">
                <a:hlinkClick r:id="rId4"/>
              </a:rPr>
              <a:t>What is Azure Cosmos DB analytical store?</a:t>
            </a:r>
            <a:endParaRPr lang="nl-BE" dirty="0"/>
          </a:p>
          <a:p>
            <a:r>
              <a:rPr lang="nl-BE" dirty="0" err="1">
                <a:hlinkClick r:id="rId5"/>
              </a:rPr>
              <a:t>Analyze</a:t>
            </a:r>
            <a:r>
              <a:rPr lang="nl-BE" dirty="0">
                <a:hlinkClick r:id="rId5"/>
              </a:rPr>
              <a:t> Azure </a:t>
            </a:r>
            <a:r>
              <a:rPr lang="nl-BE" dirty="0" err="1">
                <a:hlinkClick r:id="rId5"/>
              </a:rPr>
              <a:t>Cosmos</a:t>
            </a:r>
            <a:r>
              <a:rPr lang="nl-BE" dirty="0">
                <a:hlinkClick r:id="rId5"/>
              </a:rPr>
              <a:t> DB data </a:t>
            </a:r>
            <a:r>
              <a:rPr lang="nl-BE" dirty="0" err="1">
                <a:hlinkClick r:id="rId5"/>
              </a:rPr>
              <a:t>with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Synapse</a:t>
            </a:r>
            <a:r>
              <a:rPr lang="nl-BE" dirty="0">
                <a:hlinkClick r:id="rId5"/>
              </a:rPr>
              <a:t> </a:t>
            </a:r>
            <a:r>
              <a:rPr lang="nl-BE" dirty="0" err="1">
                <a:hlinkClick r:id="rId5"/>
              </a:rPr>
              <a:t>Serverless</a:t>
            </a:r>
            <a:r>
              <a:rPr lang="nl-BE" dirty="0">
                <a:hlinkClick r:id="rId5"/>
              </a:rPr>
              <a:t> SQL Pools</a:t>
            </a:r>
            <a:endParaRPr lang="nl-BE" dirty="0"/>
          </a:p>
          <a:p>
            <a:r>
              <a:rPr lang="pt-BR" dirty="0">
                <a:hlinkClick r:id="rId6"/>
              </a:rPr>
              <a:t>Azure Cosmos DB to Azure Data Explorer Synapse Link – YouTube</a:t>
            </a:r>
            <a:endParaRPr lang="pt-BR" dirty="0"/>
          </a:p>
          <a:p>
            <a:r>
              <a:rPr lang="nl-BE" dirty="0" err="1">
                <a:hlinkClick r:id="rId7"/>
              </a:rPr>
              <a:t>Cosmos</a:t>
            </a:r>
            <a:r>
              <a:rPr lang="nl-BE" dirty="0">
                <a:hlinkClick r:id="rId7"/>
              </a:rPr>
              <a:t> Down Under – Podcast</a:t>
            </a:r>
            <a:endParaRPr lang="nl-BE" dirty="0"/>
          </a:p>
          <a:p>
            <a:r>
              <a:rPr lang="en-US" dirty="0">
                <a:hlinkClick r:id="rId8"/>
              </a:rPr>
              <a:t>Capture Changed Data From your Cosmos DB analytical store (ADF)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73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651ED64-D411-47B5-9475-FB1B7E974F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please give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92" y="332576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showing various NoSQL models including; a key-value, document, graph, and column-family store">
            <a:extLst>
              <a:ext uri="{FF2B5EF4-FFF2-40B4-BE49-F238E27FC236}">
                <a16:creationId xmlns:a16="http://schemas.microsoft.com/office/drawing/2014/main" id="{683B4DC2-DE78-6B3F-685A-6F0E9CCE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85" y="754019"/>
            <a:ext cx="9045615" cy="54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36A5224-856C-300B-25B2-F7EF5DF69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601" y="1580317"/>
            <a:ext cx="1598971" cy="1465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908F2B-3020-2DD8-2FE6-D82F148A8714}"/>
              </a:ext>
            </a:extLst>
          </p:cNvPr>
          <p:cNvSpPr/>
          <p:nvPr/>
        </p:nvSpPr>
        <p:spPr>
          <a:xfrm>
            <a:off x="5972538" y="920186"/>
            <a:ext cx="3507129" cy="29106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F78FF41-41D2-2B81-8E36-AA64893D4C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6386" y="3830843"/>
            <a:ext cx="2826153" cy="1643981"/>
          </a:xfrm>
          <a:prstGeom prst="bentConnector3">
            <a:avLst>
              <a:gd name="adj1" fmla="val 3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EB7DAF-C611-B039-8270-65A58C5208FE}"/>
              </a:ext>
            </a:extLst>
          </p:cNvPr>
          <p:cNvSpPr txBox="1"/>
          <p:nvPr/>
        </p:nvSpPr>
        <p:spPr>
          <a:xfrm>
            <a:off x="1484213" y="5182437"/>
            <a:ext cx="202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SQL API</a:t>
            </a:r>
            <a:endParaRPr lang="nl-BE" sz="32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CD8D8-31E2-21D3-1818-56A11FD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  <a:endParaRPr lang="nl-B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9AC33E-345B-312F-1CBF-F564B067B03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https://learn.microsoft.com/en-us/training/modules/introduction-to-azure-cosmos-db-sql-api/2-what-azure-cosmos-db-sql-api</a:t>
            </a:r>
          </a:p>
        </p:txBody>
      </p:sp>
    </p:spTree>
    <p:extLst>
      <p:ext uri="{BB962C8B-B14F-4D97-AF65-F5344CB8AC3E}">
        <p14:creationId xmlns:p14="http://schemas.microsoft.com/office/powerpoint/2010/main" val="16348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 showing how an Azure Cosmos DB for NoSQL account is the parent resource to a database, which is itself a parent resource to a container">
            <a:extLst>
              <a:ext uri="{FF2B5EF4-FFF2-40B4-BE49-F238E27FC236}">
                <a16:creationId xmlns:a16="http://schemas.microsoft.com/office/drawing/2014/main" id="{8FBCEF06-BAA1-67C6-7A50-F4C65862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3" y="1442210"/>
            <a:ext cx="5869352" cy="4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18D12-52DD-44A1-E4AD-640CDC7F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 - structure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77814-F50F-4E1E-23E6-0EB9B891E45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https://learn.microsoft.com/en-us/training/modules/introduction-to-azure-cosmos-db-sql-api/3-how-does-work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646A4-A4D9-4850-F406-04F7ADA7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05" y="2222767"/>
            <a:ext cx="3960448" cy="33946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028769-BC4D-8440-7969-B9824894FF71}"/>
              </a:ext>
            </a:extLst>
          </p:cNvPr>
          <p:cNvCxnSpPr>
            <a:cxnSpLocks/>
          </p:cNvCxnSpPr>
          <p:nvPr/>
        </p:nvCxnSpPr>
        <p:spPr>
          <a:xfrm flipV="1">
            <a:off x="6261903" y="2870522"/>
            <a:ext cx="1770927" cy="2245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AA0D-C38C-BADF-8E5C-1D96932C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9879"/>
            <a:ext cx="11887200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354FA-2FF1-E3BB-6DB5-C71D3656EAD9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27098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6146" name="Picture 2" descr="Throughput provisioned at database level">
            <a:extLst>
              <a:ext uri="{FF2B5EF4-FFF2-40B4-BE49-F238E27FC236}">
                <a16:creationId xmlns:a16="http://schemas.microsoft.com/office/drawing/2014/main" id="{7A12A3C6-6613-E4B4-EC22-7F42A610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48307"/>
            <a:ext cx="118872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9B2AF-76F8-252A-9432-CA9D6A2E6128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18557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9B0-C45E-8844-9AD2-A5B1F6A6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37536-7780-0046-6544-ED65790F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479"/>
            <a:ext cx="1188720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9D926-BCFF-AE82-E695-876B249D5ECA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https://learn.microsoft.com/en-us/training/modules/plan-resource-requirements/2-understand-throughput</a:t>
            </a:r>
          </a:p>
        </p:txBody>
      </p:sp>
    </p:spTree>
    <p:extLst>
      <p:ext uri="{BB962C8B-B14F-4D97-AF65-F5344CB8AC3E}">
        <p14:creationId xmlns:p14="http://schemas.microsoft.com/office/powerpoint/2010/main" val="3940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AE_PPT_Template_Final</Template>
  <TotalTime>13543</TotalTime>
  <Words>741</Words>
  <Application>Microsoft Office PowerPoint</Application>
  <PresentationFormat>Widescreen</PresentationFormat>
  <Paragraphs>159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Century Gothic Bold</vt:lpstr>
      <vt:lpstr>Courier New</vt:lpstr>
      <vt:lpstr>mastodon-font-sans-serif</vt:lpstr>
      <vt:lpstr>Possum Saltare NF</vt:lpstr>
      <vt:lpstr>AE Template</vt:lpstr>
      <vt:lpstr>Office Theme</vt:lpstr>
      <vt:lpstr>think-cell Slide</vt:lpstr>
      <vt:lpstr>Analyzing Azure Cosmos DB Data</vt:lpstr>
      <vt:lpstr>contact</vt:lpstr>
      <vt:lpstr>the use case</vt:lpstr>
      <vt:lpstr>what are we going to talk about</vt:lpstr>
      <vt:lpstr>Azure Cosmos DB</vt:lpstr>
      <vt:lpstr>SQL API - structure</vt:lpstr>
      <vt:lpstr>throughput</vt:lpstr>
      <vt:lpstr>throughput</vt:lpstr>
      <vt:lpstr>throughput</vt:lpstr>
      <vt:lpstr>partition key</vt:lpstr>
      <vt:lpstr>indexing</vt:lpstr>
      <vt:lpstr>indexing policy</vt:lpstr>
      <vt:lpstr>change feed</vt:lpstr>
      <vt:lpstr>pricing</vt:lpstr>
      <vt:lpstr>the use case</vt:lpstr>
      <vt:lpstr>analytical store</vt:lpstr>
      <vt:lpstr>enable analytical store</vt:lpstr>
      <vt:lpstr>connect to external data</vt:lpstr>
      <vt:lpstr>serverless SQL pools</vt:lpstr>
      <vt:lpstr>create credential</vt:lpstr>
      <vt:lpstr>profit!</vt:lpstr>
      <vt:lpstr>Spark pools</vt:lpstr>
      <vt:lpstr>notebooks</vt:lpstr>
      <vt:lpstr>whatever you do…</vt:lpstr>
      <vt:lpstr>… make sure it’s in git</vt:lpstr>
      <vt:lpstr>demo data</vt:lpstr>
      <vt:lpstr>DEMO</vt:lpstr>
      <vt:lpstr>strange behavior?</vt:lpstr>
      <vt:lpstr>TTL vs ATTL</vt:lpstr>
      <vt:lpstr>conclusion</vt:lpstr>
      <vt:lpstr>alternatives</vt:lpstr>
      <vt:lpstr>alternatives</vt:lpstr>
      <vt:lpstr>ADX</vt:lpstr>
      <vt:lpstr>ADX</vt:lpstr>
      <vt:lpstr>ADX</vt:lpstr>
      <vt:lpstr>ADX</vt:lpstr>
      <vt:lpstr>ADX</vt:lpstr>
      <vt:lpstr>DEMO</vt:lpstr>
      <vt:lpstr>Serverless vs ADX</vt:lpstr>
      <vt:lpstr>alternatives</vt:lpstr>
      <vt:lpstr>Serverless vs ADF</vt:lpstr>
      <vt:lpstr>conclusion</vt:lpstr>
      <vt:lpstr>resources</vt:lpstr>
      <vt:lpstr>PowerPoint Presentation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Queries on Azure Cosmos DB</dc:title>
  <dc:creator>Koen Verbeeck</dc:creator>
  <cp:lastModifiedBy>Koen Verbeeck</cp:lastModifiedBy>
  <cp:revision>2</cp:revision>
  <dcterms:created xsi:type="dcterms:W3CDTF">2022-11-22T09:27:10Z</dcterms:created>
  <dcterms:modified xsi:type="dcterms:W3CDTF">2023-06-06T14:18:07Z</dcterms:modified>
</cp:coreProperties>
</file>